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6" r:id="rId3"/>
    <p:sldId id="301" r:id="rId4"/>
    <p:sldId id="302" r:id="rId5"/>
    <p:sldId id="303" r:id="rId6"/>
    <p:sldId id="310" r:id="rId7"/>
    <p:sldId id="285" r:id="rId8"/>
    <p:sldId id="304" r:id="rId9"/>
    <p:sldId id="309" r:id="rId10"/>
    <p:sldId id="305" r:id="rId11"/>
    <p:sldId id="308" r:id="rId12"/>
    <p:sldId id="307" r:id="rId13"/>
    <p:sldId id="311" r:id="rId14"/>
    <p:sldId id="31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9" y="-5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11/5/2016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1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6" name="Gro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A69E-1204-4893-BAB7-D876467B6AEC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9407-8C54-4E7B-891D-5C7FCECFA2C3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7F6-5198-4F04-B8CB-0BDFB4B3BB7D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726" y="6544491"/>
            <a:ext cx="687416" cy="202416"/>
          </a:xfrm>
        </p:spPr>
        <p:txBody>
          <a:bodyPr/>
          <a:lstStyle>
            <a:lvl1pPr>
              <a:defRPr sz="2000"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9" name="Gro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B770-59A5-4B8F-B478-F858F7E7C118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145C-4FE1-44C1-A768-B5CB0DD6DA78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700F-7B1E-4DB9-A888-7464CF2D6E2B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576B-C9A9-4F02-A3AB-DADD9B826CA5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5907" y="6407331"/>
            <a:ext cx="567236" cy="202416"/>
          </a:xfrm>
        </p:spPr>
        <p:txBody>
          <a:bodyPr/>
          <a:lstStyle>
            <a:lvl1pPr>
              <a:defRPr sz="2000"/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979B-CBFF-4F13-87CB-2F78CA70CA73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A442-26E0-4F0D-B92B-5B89B537BF88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8" name="Gro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3DEB146-7102-4E55-AC77-460638592D21}" type="datetime1">
              <a:rPr lang="en-US" smtClean="0"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r" defTabSz="914400" rtl="1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9.jpeg"/><Relationship Id="rId5" Type="http://schemas.openxmlformats.org/officeDocument/2006/relationships/image" Target="../media/image38.png"/><Relationship Id="rId10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41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5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42.png"/><Relationship Id="rId9" Type="http://schemas.openxmlformats.org/officeDocument/2006/relationships/image" Target="../media/image19.jpe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34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61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and Complete Mutation-Based Program Repair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5923"/>
            <a:ext cx="9144000" cy="429856"/>
          </a:xfrm>
        </p:spPr>
        <p:txBody>
          <a:bodyPr/>
          <a:lstStyle/>
          <a:p>
            <a:r>
              <a:rPr lang="en-US" dirty="0" smtClean="0"/>
              <a:t>Joined work with </a:t>
            </a:r>
            <a:r>
              <a:rPr lang="en-US" dirty="0" smtClean="0"/>
              <a:t>Orna</a:t>
            </a:r>
            <a:r>
              <a:rPr lang="en-US" dirty="0" smtClean="0"/>
              <a:t> </a:t>
            </a:r>
            <a:r>
              <a:rPr lang="en-US" dirty="0"/>
              <a:t>Grumberg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882327"/>
            <a:ext cx="9144000" cy="572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Bat-Chen Rothenberg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69162" y="4839184"/>
                <a:ext cx="5760457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  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162" y="4839184"/>
                <a:ext cx="5760457" cy="4770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49262" y="4453159"/>
                <a:ext cx="5760457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}</m:t>
                      </m:r>
                    </m:oMath>
                  </m:oMathPara>
                </a14:m>
                <a:endParaRPr lang="en-US" sz="2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62" y="4453159"/>
                <a:ext cx="5760457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01869" y="3663895"/>
                <a:ext cx="2936416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69" y="3663895"/>
                <a:ext cx="2936416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21076" y="2977892"/>
                <a:ext cx="5751138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76" y="2977892"/>
                <a:ext cx="5751138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26455" y="792952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Repair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77688" y="1852747"/>
                <a:ext cx="4324129" cy="52937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5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 {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500" b="0" i="1" dirty="0" smtClean="0">
                  <a:latin typeface="Cambria Math"/>
                </a:endParaRPr>
              </a:p>
              <a:p>
                <a:r>
                  <a:rPr lang="en-US" sz="2500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𝑧</m:t>
                    </m:r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𝑧</m:t>
                    </m:r>
                    <m:r>
                      <a:rPr lang="en-US" sz="2500" b="0" i="1" smtClean="0">
                        <a:latin typeface="Cambria Math"/>
                      </a:rPr>
                      <m:t>−</m:t>
                    </m:r>
                    <m:r>
                      <a:rPr lang="en-US" sz="25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500" b="0" dirty="0" smtClean="0"/>
                  <a:t>;</a:t>
                </a:r>
              </a:p>
              <a:p>
                <a:r>
                  <a:rPr lang="en-US" sz="25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500" dirty="0" smtClean="0"/>
                  <a:t>9.</a:t>
                </a:r>
                <a:r>
                  <a:rPr lang="en-US" sz="25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5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88" y="1852747"/>
                <a:ext cx="4324129" cy="5293757"/>
              </a:xfrm>
              <a:prstGeom prst="rect">
                <a:avLst/>
              </a:prstGeom>
              <a:blipFill rotWithShape="1">
                <a:blip r:embed="rId6"/>
                <a:stretch>
                  <a:fillRect l="-22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45499" y="5209099"/>
                <a:ext cx="231585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5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99" y="5209099"/>
                <a:ext cx="2315850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95286" y="5602529"/>
                <a:ext cx="1598022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5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286" y="5602529"/>
                <a:ext cx="1598022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96448" y="4014612"/>
                <a:ext cx="277368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5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48" y="4014612"/>
                <a:ext cx="2773680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https://encrypted-tbn3.gstatic.com/images?q=tbn:ANd9GcR5nx8K4VSSdytMbELQLMJvBI1UpI_p_7cFuDkL_emrcwfhW8s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" y="80380"/>
            <a:ext cx="1425144" cy="14251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6119" y="2544173"/>
                <a:ext cx="9280667" cy="4722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119" y="2544173"/>
                <a:ext cx="9280667" cy="472245"/>
              </a:xfrm>
              <a:prstGeom prst="rect">
                <a:avLst/>
              </a:prstGeom>
              <a:blipFill rotWithShape="1">
                <a:blip r:embed="rId12"/>
                <a:stretch>
                  <a:fillRect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648832" y="1945792"/>
            <a:ext cx="2423069" cy="143829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SAT solver</a:t>
            </a:r>
            <a:endParaRPr lang="he-IL" sz="2400" dirty="0"/>
          </a:p>
        </p:txBody>
      </p:sp>
      <p:sp>
        <p:nvSpPr>
          <p:cNvPr id="39" name="Rectangle 38"/>
          <p:cNvSpPr/>
          <p:nvPr/>
        </p:nvSpPr>
        <p:spPr>
          <a:xfrm>
            <a:off x="2648832" y="3825676"/>
            <a:ext cx="2437478" cy="1348549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SMT solver</a:t>
            </a:r>
            <a:endParaRPr lang="he-IL" sz="2400" dirty="0"/>
          </a:p>
        </p:txBody>
      </p:sp>
      <p:sp>
        <p:nvSpPr>
          <p:cNvPr id="40" name="Curved Left Arrow 39"/>
          <p:cNvSpPr/>
          <p:nvPr/>
        </p:nvSpPr>
        <p:spPr>
          <a:xfrm>
            <a:off x="5039433" y="2610456"/>
            <a:ext cx="509829" cy="19809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1" name="Curved Left Arrow 40"/>
          <p:cNvSpPr/>
          <p:nvPr/>
        </p:nvSpPr>
        <p:spPr>
          <a:xfrm flipH="1" flipV="1">
            <a:off x="2140219" y="2563945"/>
            <a:ext cx="508613" cy="20082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531885" y="3995514"/>
            <a:ext cx="5410101" cy="2171501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p:sp>
        <p:nvSpPr>
          <p:cNvPr id="28" name="Rectangle 27"/>
          <p:cNvSpPr/>
          <p:nvPr/>
        </p:nvSpPr>
        <p:spPr>
          <a:xfrm>
            <a:off x="5479333" y="1693517"/>
            <a:ext cx="5421621" cy="181304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8227612" y="4021742"/>
                <a:ext cx="2315850" cy="19543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1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500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00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500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500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5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5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612" y="4021742"/>
                <a:ext cx="2315850" cy="19543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9192775" y="1736835"/>
                <a:ext cx="1980944" cy="4462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𝑠𝑖𝑧𝑒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3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775" y="1736835"/>
                <a:ext cx="1980944" cy="4462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-518228" y="1680955"/>
                <a:ext cx="6918893" cy="738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1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100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100" b="0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8228" y="1680955"/>
                <a:ext cx="6918893" cy="738664"/>
              </a:xfrm>
              <a:prstGeom prst="rect">
                <a:avLst/>
              </a:prstGeom>
              <a:blipFill rotWithShape="1">
                <a:blip r:embed="rId4"/>
                <a:stretch>
                  <a:fillRect b="-9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16188" y="545398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Repair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-68248" y="3005163"/>
                <a:ext cx="5751138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248" y="3005163"/>
                <a:ext cx="5751138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504756" y="3836256"/>
                <a:ext cx="1544911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756" y="3836256"/>
                <a:ext cx="1544911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-187236" y="4594651"/>
                <a:ext cx="5760457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}</m:t>
                      </m:r>
                    </m:oMath>
                  </m:oMathPara>
                </a14:m>
                <a:endParaRPr lang="en-US" sz="25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7236" y="4594651"/>
                <a:ext cx="5760457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92616" y="5471496"/>
                <a:ext cx="4003431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  </m:t>
                      </m:r>
                      <m:sSub>
                        <m:sSubPr>
                          <m:ctrlPr>
                            <a:rPr lang="en-US" sz="25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5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16" y="5471496"/>
                <a:ext cx="4003431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https://encrypted-tbn3.gstatic.com/images?q=tbn:ANd9GcR5nx8K4VSSdytMbELQLMJvBI1UpI_p_7cFuDkL_emrcwfhW8s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" y="80380"/>
            <a:ext cx="1425144" cy="14251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Left Arrow 2"/>
          <p:cNvSpPr/>
          <p:nvPr/>
        </p:nvSpPr>
        <p:spPr>
          <a:xfrm>
            <a:off x="10447042" y="3094244"/>
            <a:ext cx="477217" cy="14985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26834" y="1990534"/>
                <a:ext cx="1750069" cy="35548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𝑆𝐴𝑇</m:t>
                      </m:r>
                    </m:oMath>
                  </m:oMathPara>
                </a14:m>
                <a:endParaRPr lang="en-US" sz="25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834" y="1990534"/>
                <a:ext cx="1750069" cy="35548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20918" y="1727235"/>
            <a:ext cx="2040608" cy="3230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ounded Rectangle 32"/>
          <p:cNvSpPr/>
          <p:nvPr/>
        </p:nvSpPr>
        <p:spPr>
          <a:xfrm>
            <a:off x="987272" y="3121746"/>
            <a:ext cx="1766835" cy="3230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Rounded Rectangle 33"/>
          <p:cNvSpPr/>
          <p:nvPr/>
        </p:nvSpPr>
        <p:spPr>
          <a:xfrm>
            <a:off x="1682007" y="3913257"/>
            <a:ext cx="1020304" cy="3230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Rounded Rectangle 34"/>
          <p:cNvSpPr/>
          <p:nvPr/>
        </p:nvSpPr>
        <p:spPr>
          <a:xfrm>
            <a:off x="987272" y="4710704"/>
            <a:ext cx="1705719" cy="3230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ounded Rectangle 35"/>
          <p:cNvSpPr/>
          <p:nvPr/>
        </p:nvSpPr>
        <p:spPr>
          <a:xfrm>
            <a:off x="1121109" y="5576266"/>
            <a:ext cx="1705719" cy="3230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Rounded Rectangle 36"/>
          <p:cNvSpPr/>
          <p:nvPr/>
        </p:nvSpPr>
        <p:spPr>
          <a:xfrm>
            <a:off x="2777492" y="4702005"/>
            <a:ext cx="1705719" cy="3230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Rounded Rectangle 37"/>
          <p:cNvSpPr/>
          <p:nvPr/>
        </p:nvSpPr>
        <p:spPr>
          <a:xfrm>
            <a:off x="856427" y="1716282"/>
            <a:ext cx="1967407" cy="3230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311912" y="3169351"/>
                <a:ext cx="1516335" cy="12464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𝑆𝐴𝑇</m:t>
                      </m:r>
                    </m:oMath>
                  </m:oMathPara>
                </a14:m>
                <a:endParaRPr lang="en-US" sz="250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500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(not a repair)</a:t>
                </a:r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912" y="3169351"/>
                <a:ext cx="1516335" cy="1246495"/>
              </a:xfrm>
              <a:prstGeom prst="rect">
                <a:avLst/>
              </a:prstGeom>
              <a:blipFill rotWithShape="1">
                <a:blip r:embed="rId11"/>
                <a:stretch>
                  <a:fillRect b="-112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61294" y="1234895"/>
                <a:ext cx="780914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𝑆𝐴𝑇</m:t>
                      </m:r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𝑠𝑜𝑙𝑣𝑒𝑟</m:t>
                      </m:r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94" y="1234895"/>
                <a:ext cx="780914" cy="477054"/>
              </a:xfrm>
              <a:prstGeom prst="rect">
                <a:avLst/>
              </a:prstGeom>
              <a:blipFill rotWithShape="1">
                <a:blip r:embed="rId12"/>
                <a:stretch>
                  <a:fillRect r="-1070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336555" y="3506566"/>
                <a:ext cx="780914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𝑆𝑀𝑇</m:t>
                      </m:r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𝑠𝑜𝑙𝑣𝑒𝑟</m:t>
                      </m:r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555" y="3506566"/>
                <a:ext cx="780914" cy="477054"/>
              </a:xfrm>
              <a:prstGeom prst="rect">
                <a:avLst/>
              </a:prstGeom>
              <a:blipFill rotWithShape="1">
                <a:blip r:embed="rId13"/>
                <a:stretch>
                  <a:fillRect r="-1156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733137" y="4835044"/>
                <a:ext cx="231585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5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37" y="4835044"/>
                <a:ext cx="2315850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776515" y="5327487"/>
                <a:ext cx="1598022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5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515" y="5327487"/>
                <a:ext cx="1598022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04222" y="4349085"/>
                <a:ext cx="277368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5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222" y="4349085"/>
                <a:ext cx="2773680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71386" y="1275215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86" y="1275215"/>
                <a:ext cx="460850" cy="4770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77555" y="1277444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555" y="1277444"/>
                <a:ext cx="460850" cy="4770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47067" y="2217407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67" y="2217407"/>
                <a:ext cx="460850" cy="4770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12299" y="2645005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299" y="2645005"/>
                <a:ext cx="460850" cy="4770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00140" y="2645005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40" y="2645005"/>
                <a:ext cx="460850" cy="4770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64345" y="3464565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345" y="3464565"/>
                <a:ext cx="460850" cy="4770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46794" y="4251544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94" y="4251544"/>
                <a:ext cx="460850" cy="47705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16705" y="4266401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05" y="4266401"/>
                <a:ext cx="460850" cy="4770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95817" y="5150063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817" y="5150063"/>
                <a:ext cx="460850" cy="47705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99926" y="5165693"/>
                <a:ext cx="460850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26" y="5165693"/>
                <a:ext cx="460850" cy="477054"/>
              </a:xfrm>
              <a:prstGeom prst="rect">
                <a:avLst/>
              </a:prstGeom>
              <a:blipFill rotWithShape="1">
                <a:blip r:embed="rId26"/>
                <a:stretch>
                  <a:fillRect r="-5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5519091" y="1737283"/>
                <a:ext cx="19809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3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3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𝑜𝑜𝑠𝑒</m:t>
                      </m:r>
                      <m:r>
                        <a:rPr lang="en-US" sz="23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𝑐𝑎𝑛𝑑𝑖𝑑𝑎𝑡𝑒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i="1">
                          <a:solidFill>
                            <a:schemeClr val="tx2"/>
                          </a:solidFill>
                          <a:latin typeface="Cambria Math"/>
                        </a:rPr>
                        <m:t>𝑝𝑟𝑜𝑔𝑟𝑎𝑚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i="1">
                          <a:solidFill>
                            <a:schemeClr val="tx2"/>
                          </a:solidFill>
                          <a:latin typeface="Cambria Math"/>
                        </a:rPr>
                        <m:t>𝑜𝑓</m:t>
                      </m:r>
                    </m:oMath>
                  </m:oMathPara>
                </a14:m>
                <a:endParaRPr lang="en-US" sz="23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91" y="1737283"/>
                <a:ext cx="1980944" cy="461665"/>
              </a:xfrm>
              <a:prstGeom prst="rect">
                <a:avLst/>
              </a:prstGeom>
              <a:blipFill rotWithShape="1">
                <a:blip r:embed="rId27"/>
                <a:stretch>
                  <a:fillRect l="-308" r="-112000" b="-144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8235249" y="4023760"/>
                <a:ext cx="2315850" cy="19543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1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500" dirty="0" smtClean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00" dirty="0" smtClean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500" dirty="0" smtClean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5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500" dirty="0" smtClean="0">
                  <a:solidFill>
                    <a:sysClr val="windowText" lastClr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5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50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249" y="4023760"/>
                <a:ext cx="2315850" cy="195438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urved Left Arrow 54"/>
          <p:cNvSpPr/>
          <p:nvPr/>
        </p:nvSpPr>
        <p:spPr>
          <a:xfrm flipH="1" flipV="1">
            <a:off x="5685600" y="3094244"/>
            <a:ext cx="471722" cy="13967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5419577" y="2202033"/>
                <a:ext cx="4898581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𝐵𝑙𝑜𝑐𝑘𝑖𝑛𝑔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𝑐𝑙𝑎𝑢𝑠𝑒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𝑠𝑝𝑒𝑐𝑖𝑓𝑖𝑐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𝑎𝑠𝑠𝑖𝑔𝑛𝑚𝑒𝑛𝑡</m:t>
                      </m:r>
                    </m:oMath>
                  </m:oMathPara>
                </a14:m>
                <a:endParaRPr lang="en-US" sz="2300" i="1" dirty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endParaRPr lang="en-US" sz="2300" i="1" dirty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77" y="2202033"/>
                <a:ext cx="4898581" cy="830997"/>
              </a:xfrm>
              <a:prstGeom prst="rect">
                <a:avLst/>
              </a:prstGeom>
              <a:blipFill rotWithShape="1">
                <a:blip r:embed="rId29"/>
                <a:stretch>
                  <a:fillRect l="-871" r="-140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524975" y="1983041"/>
                <a:ext cx="1750069" cy="35548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𝑆𝐴𝑇</m:t>
                      </m:r>
                    </m:oMath>
                  </m:oMathPara>
                </a14:m>
                <a:endParaRPr lang="en-US" sz="25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975" y="1983041"/>
                <a:ext cx="1750069" cy="3554819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345585" y="3169352"/>
                <a:ext cx="1516335" cy="12464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𝑈𝑁𝑆𝐴𝑇</m:t>
                      </m:r>
                    </m:oMath>
                  </m:oMathPara>
                </a14:m>
                <a:endParaRPr lang="en-US" sz="25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500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(repair found!)</a:t>
                </a:r>
                <a:endParaRPr lang="en-US" sz="25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85" y="3169352"/>
                <a:ext cx="1516335" cy="1246495"/>
              </a:xfrm>
              <a:prstGeom prst="rect">
                <a:avLst/>
              </a:prstGeom>
              <a:blipFill rotWithShape="1">
                <a:blip r:embed="rId31"/>
                <a:stretch>
                  <a:fillRect b="-112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5754955" y="2678746"/>
                <a:ext cx="4898581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𝐵𝑙𝑜𝑐𝑘𝑖𝑛𝑔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𝑐𝑙𝑎𝑢𝑠𝑒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𝑎𝑠𝑠𝑖𝑔𝑛𝑚𝑒𝑛𝑡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300" b="0" i="1" dirty="0" smtClean="0">
                  <a:solidFill>
                    <a:schemeClr val="tx2"/>
                  </a:solidFill>
                  <a:latin typeface="Cambria Math"/>
                  <a:ea typeface="Cambria Math"/>
                </a:endParaRPr>
              </a:p>
              <a:p>
                <a:r>
                  <a:rPr lang="en-US" sz="2300" b="0" i="1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And </a:t>
                </a:r>
                <a:r>
                  <a:rPr lang="en-US" sz="2300" b="1" i="1" dirty="0" smtClean="0">
                    <a:solidFill>
                      <a:schemeClr val="tx2"/>
                    </a:solidFill>
                    <a:latin typeface="Cambria Math"/>
                    <a:ea typeface="Cambria Math"/>
                  </a:rPr>
                  <a:t>all  other  supersets  of  changes</a:t>
                </a: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55" y="2678746"/>
                <a:ext cx="4898581" cy="830997"/>
              </a:xfrm>
              <a:prstGeom prst="rect">
                <a:avLst/>
              </a:prstGeom>
              <a:blipFill rotWithShape="1">
                <a:blip r:embed="rId32"/>
                <a:stretch>
                  <a:fillRect l="-1741" r="-2736" b="-109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9192255" y="1739207"/>
                <a:ext cx="19809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𝑠𝑖𝑧𝑒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300" b="0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255" y="1739207"/>
                <a:ext cx="1980944" cy="461665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10636002" y="3483597"/>
                <a:ext cx="1750069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𝑈𝑁𝑆𝐴𝑇</m:t>
                      </m:r>
                    </m:oMath>
                  </m:oMathPara>
                </a14:m>
                <a:endParaRPr lang="en-US" sz="20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002" y="3483597"/>
                <a:ext cx="1750069" cy="477054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3" grpId="0" animBg="1"/>
      <p:bldP spid="18" grpId="0"/>
      <p:bldP spid="18" grpId="1"/>
      <p:bldP spid="4" grpId="0" animBg="1"/>
      <p:bldP spid="4" grpId="1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/>
      <p:bldP spid="39" grpId="1"/>
      <p:bldP spid="53" grpId="0"/>
      <p:bldP spid="53" grpId="1"/>
      <p:bldP spid="55" grpId="0" animBg="1"/>
      <p:bldP spid="55" grpId="1" animBg="1"/>
      <p:bldP spid="55" grpId="2" animBg="1"/>
      <p:bldP spid="56" grpId="0"/>
      <p:bldP spid="57" grpId="0"/>
      <p:bldP spid="57" grpId="1"/>
      <p:bldP spid="59" grpId="0"/>
      <p:bldP spid="60" grpId="0"/>
      <p:bldP spid="61" grpId="0"/>
      <p:bldP spid="62" grpId="0"/>
      <p:bldP spid="62" grpId="1"/>
      <p:bldP spid="6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470119"/>
            <a:ext cx="4389120" cy="34316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5037" r="25815" b="17143"/>
          <a:stretch/>
        </p:blipFill>
        <p:spPr bwMode="auto">
          <a:xfrm>
            <a:off x="1378131" y="65317"/>
            <a:ext cx="7073537" cy="67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614954" y="509453"/>
            <a:ext cx="3337560" cy="5995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400" dirty="0" smtClean="0"/>
              <a:t>Experimental results on the 41 faulty versions of the TCAS program from the Siemens suite, which implements a traffic collision avoidance system for aircrafts.</a:t>
            </a:r>
          </a:p>
          <a:p>
            <a:pPr rtl="0"/>
            <a:endParaRPr lang="en-US" sz="2400" dirty="0"/>
          </a:p>
          <a:p>
            <a:pPr rtl="0"/>
            <a:r>
              <a:rPr lang="en-US" sz="2400" dirty="0" smtClean="0"/>
              <a:t>Comparison to two earlier methods by </a:t>
            </a:r>
            <a:r>
              <a:rPr lang="en-US" sz="2400" dirty="0" smtClean="0"/>
              <a:t>Konighofer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Bloem</a:t>
            </a:r>
            <a:r>
              <a:rPr lang="en-US" sz="2400" dirty="0" smtClean="0"/>
              <a:t> implemented in the tool </a:t>
            </a:r>
            <a:r>
              <a:rPr lang="en-US" sz="2400" dirty="0" smtClean="0"/>
              <a:t>FoREnSiC</a:t>
            </a:r>
            <a:r>
              <a:rPr lang="en-US" sz="2400" dirty="0" smtClean="0"/>
              <a:t>.</a:t>
            </a:r>
            <a:endParaRPr lang="he-IL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5531" y="6420393"/>
            <a:ext cx="602508" cy="202416"/>
          </a:xfrm>
        </p:spPr>
        <p:txBody>
          <a:bodyPr/>
          <a:lstStyle/>
          <a:p>
            <a:fld id="{484FD59D-33F1-4A76-843D-E67207CAFE54}" type="slidenum">
              <a:rPr lang="en-US" sz="2000" smtClean="0"/>
              <a:t>11</a:t>
            </a:fld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6473" r="25815" b="84385"/>
          <a:stretch/>
        </p:blipFill>
        <p:spPr bwMode="auto">
          <a:xfrm>
            <a:off x="182880" y="176349"/>
            <a:ext cx="11723914" cy="1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77022" r="25785" b="17976"/>
          <a:stretch/>
        </p:blipFill>
        <p:spPr bwMode="auto">
          <a:xfrm>
            <a:off x="91440" y="6044839"/>
            <a:ext cx="11723914" cy="7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1783" y="633550"/>
            <a:ext cx="4950823" cy="369024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6233160" y="633548"/>
            <a:ext cx="5418909" cy="36902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t="56466" r="10225" b="19699"/>
          <a:stretch/>
        </p:blipFill>
        <p:spPr bwMode="auto">
          <a:xfrm>
            <a:off x="1992749" y="1783080"/>
            <a:ext cx="9822605" cy="2495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60423" y="2664822"/>
            <a:ext cx="1070065" cy="38862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7765869" y="2710542"/>
            <a:ext cx="1943099" cy="40494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6095456" y="6175464"/>
            <a:ext cx="1670414" cy="36902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3523706" y="6175464"/>
            <a:ext cx="1453244" cy="36902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1058091" y="6181994"/>
            <a:ext cx="1273629" cy="36902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7765869" y="6172191"/>
            <a:ext cx="1121772" cy="36902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5068906" y="6181993"/>
            <a:ext cx="975931" cy="36902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2413210" y="6175463"/>
            <a:ext cx="855309" cy="36902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8942614" y="6172189"/>
            <a:ext cx="1409700" cy="36902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10405654" y="6186098"/>
            <a:ext cx="1168037" cy="36902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94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254" y="792952"/>
            <a:ext cx="362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Discussion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809206" y="1852747"/>
            <a:ext cx="10030097" cy="1798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3500" dirty="0" smtClean="0"/>
              <a:t>Advantage: Incremental solving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3500" dirty="0"/>
              <a:t>Future work: Increase scalability by blocking several assignments when the SMT solver returns </a:t>
            </a:r>
            <a:r>
              <a:rPr lang="en-US" sz="3500" dirty="0" smtClean="0"/>
              <a:t>SAT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endParaRPr lang="en-US" sz="3500" dirty="0" smtClean="0"/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3500" dirty="0" smtClean="0"/>
              <a:t>Motivation: Help beginning programmers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478" y="2699712"/>
            <a:ext cx="9144000" cy="1143000"/>
          </a:xfrm>
        </p:spPr>
        <p:txBody>
          <a:bodyPr>
            <a:normAutofit/>
          </a:bodyPr>
          <a:lstStyle/>
          <a:p>
            <a:r>
              <a:rPr lang="en-US" sz="7000" dirty="0" smtClean="0"/>
              <a:t>Questions?</a:t>
            </a:r>
            <a:endParaRPr lang="en-US" sz="7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470119"/>
            <a:ext cx="4389120" cy="3431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71651" y="6420393"/>
            <a:ext cx="667822" cy="202416"/>
          </a:xfrm>
        </p:spPr>
        <p:txBody>
          <a:bodyPr/>
          <a:lstStyle/>
          <a:p>
            <a:fld id="{484FD59D-33F1-4A76-843D-E67207CAFE54}" type="slidenum">
              <a:rPr lang="en-US" sz="2000" smtClean="0"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2232" y="792952"/>
            <a:ext cx="1068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Mutation-Based Program Repair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488409" y="1989091"/>
            <a:ext cx="2084281" cy="1349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Sequential program</a:t>
            </a:r>
          </a:p>
        </p:txBody>
      </p:sp>
      <p:sp>
        <p:nvSpPr>
          <p:cNvPr id="8" name="Oval 7"/>
          <p:cNvSpPr/>
          <p:nvPr/>
        </p:nvSpPr>
        <p:spPr>
          <a:xfrm>
            <a:off x="3921463" y="1989091"/>
            <a:ext cx="2103524" cy="1448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Assertions in code</a:t>
            </a:r>
            <a:endParaRPr lang="he-IL" sz="2000" dirty="0"/>
          </a:p>
        </p:txBody>
      </p:sp>
      <p:sp>
        <p:nvSpPr>
          <p:cNvPr id="12" name="Oval 11"/>
          <p:cNvSpPr/>
          <p:nvPr/>
        </p:nvSpPr>
        <p:spPr>
          <a:xfrm>
            <a:off x="1273953" y="3726685"/>
            <a:ext cx="2560285" cy="233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Assignments</a:t>
            </a:r>
            <a:r>
              <a:rPr lang="en-US" sz="2000" dirty="0"/>
              <a:t>, conditionals, loops and function calls</a:t>
            </a:r>
            <a:endParaRPr lang="he-IL" sz="2000" dirty="0"/>
          </a:p>
        </p:txBody>
      </p:sp>
      <p:sp>
        <p:nvSpPr>
          <p:cNvPr id="13" name="Oval 12"/>
          <p:cNvSpPr/>
          <p:nvPr/>
        </p:nvSpPr>
        <p:spPr>
          <a:xfrm>
            <a:off x="3893174" y="4216547"/>
            <a:ext cx="2134920" cy="1646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Assertion violation</a:t>
            </a:r>
            <a:endParaRPr lang="he-IL" sz="2000" dirty="0"/>
          </a:p>
        </p:txBody>
      </p:sp>
      <p:pic>
        <p:nvPicPr>
          <p:cNvPr id="1030" name="Picture 6" descr="Image result for 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67" y="3536809"/>
            <a:ext cx="2263109" cy="13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6355169" y="1989091"/>
            <a:ext cx="2103524" cy="1448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Given set </a:t>
            </a:r>
            <a:r>
              <a:rPr lang="en-US" sz="2000" dirty="0" smtClean="0"/>
              <a:t>of </a:t>
            </a:r>
            <a:r>
              <a:rPr lang="en-US" sz="2000" dirty="0" smtClean="0"/>
              <a:t>mutations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6149383" y="3726685"/>
                <a:ext cx="2560285" cy="2339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dirty="0"/>
                  <a:t>operator replacement (+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-), constant manipulation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383" y="3726685"/>
                <a:ext cx="2560285" cy="23392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8686342" y="1989091"/>
            <a:ext cx="2560285" cy="233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an we use these mutations to make all assertions hold?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>
          <a:xfrm>
            <a:off x="9087647" y="4462490"/>
            <a:ext cx="1669553" cy="156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/>
              <a:t>Return all possible repairs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86616" y="792952"/>
            <a:ext cx="301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3017" y="1800968"/>
                <a:ext cx="4324129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600" b="0" dirty="0" smtClean="0"/>
                  <a:t>;</a:t>
                </a:r>
              </a:p>
              <a:p>
                <a:r>
                  <a:rPr lang="en-US" sz="26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/>
                  <a:t>9.</a:t>
                </a:r>
                <a:r>
                  <a:rPr lang="en-US" sz="26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    }</a:t>
                </a:r>
                <a:endParaRPr lang="en-US" sz="26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017" y="1800968"/>
                <a:ext cx="4324129" cy="4493538"/>
              </a:xfrm>
              <a:prstGeom prst="rect">
                <a:avLst/>
              </a:prstGeom>
              <a:blipFill rotWithShape="1">
                <a:blip r:embed="rId2"/>
                <a:stretch>
                  <a:fillRect l="-2539" b="-23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99120" y="1800968"/>
                <a:ext cx="2019877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6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120" y="1800968"/>
                <a:ext cx="2019877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0115" y="3760266"/>
                <a:ext cx="2019877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6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15" y="3760266"/>
                <a:ext cx="2019877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14640" y="4564247"/>
                <a:ext cx="2019877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6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40" y="4564247"/>
                <a:ext cx="2019877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6" descr="Image result for bu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76" y="4903155"/>
            <a:ext cx="1157432" cy="7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86616" y="792952"/>
            <a:ext cx="301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77688" y="1852747"/>
                <a:ext cx="4324129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600" b="0" dirty="0" smtClean="0"/>
                  <a:t>;</a:t>
                </a:r>
              </a:p>
              <a:p>
                <a:r>
                  <a:rPr lang="en-US" sz="26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/>
                  <a:t>9.</a:t>
                </a:r>
                <a:r>
                  <a:rPr lang="en-US" sz="26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    }</a:t>
                </a:r>
                <a:endParaRPr lang="en-US" sz="26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88" y="1852747"/>
                <a:ext cx="4324129" cy="4493538"/>
              </a:xfrm>
              <a:prstGeom prst="rect">
                <a:avLst/>
              </a:prstGeom>
              <a:blipFill rotWithShape="1">
                <a:blip r:embed="rId3"/>
                <a:stretch>
                  <a:fillRect l="-2394" b="-2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95556" y="1852747"/>
                <a:ext cx="4443003" cy="20928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Mutation list: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+ with –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:r>
                  <a:rPr lang="en-US" sz="2600" dirty="0">
                    <a:solidFill>
                      <a:schemeClr val="bg1"/>
                    </a:solidFill>
                  </a:rPr>
                  <a:t>– with +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556" y="1852747"/>
                <a:ext cx="4443003" cy="2092881"/>
              </a:xfrm>
              <a:prstGeom prst="rect">
                <a:avLst/>
              </a:prstGeom>
              <a:blipFill rotWithShape="1">
                <a:blip r:embed="rId4"/>
                <a:stretch>
                  <a:fillRect l="-2189" t="-2319" b="-60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687" y="1861811"/>
                <a:ext cx="4324129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solidFill>
                              <a:srgbClr val="1D5253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Calibri"/>
                            <a:cs typeface="Arial"/>
                          </a:rPr>
                          <m:t>&gt;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600" b="0" dirty="0" smtClean="0"/>
                  <a:t>;</a:t>
                </a:r>
              </a:p>
              <a:p>
                <a:r>
                  <a:rPr lang="en-US" sz="26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/>
                  <a:t>9.</a:t>
                </a:r>
                <a:r>
                  <a:rPr lang="en-US" sz="26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    }</a:t>
                </a:r>
                <a:endParaRPr lang="en-US" sz="2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87" y="1861811"/>
                <a:ext cx="4324129" cy="4493538"/>
              </a:xfrm>
              <a:prstGeom prst="rect">
                <a:avLst/>
              </a:prstGeom>
              <a:blipFill rotWithShape="1">
                <a:blip r:embed="rId5"/>
                <a:stretch>
                  <a:fillRect l="-2394" b="-23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84219" y="1851282"/>
                <a:ext cx="4324129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solidFill>
                          <a:srgbClr val="1D5253"/>
                        </a:solidFill>
                        <a:highlight>
                          <a:srgbClr val="FFFF00"/>
                        </a:highlight>
                        <a:latin typeface="Cambria Math"/>
                        <a:ea typeface="Calibri"/>
                        <a:cs typeface="Arial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600" b="0" dirty="0" smtClean="0"/>
                  <a:t>;</a:t>
                </a:r>
              </a:p>
              <a:p>
                <a:r>
                  <a:rPr lang="en-US" sz="26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/>
                  <a:t>9.</a:t>
                </a:r>
                <a:r>
                  <a:rPr lang="en-US" sz="26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    }</a:t>
                </a:r>
                <a:endParaRPr lang="en-US" sz="26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19" y="1851282"/>
                <a:ext cx="4324129" cy="4493538"/>
              </a:xfrm>
              <a:prstGeom prst="rect">
                <a:avLst/>
              </a:prstGeom>
              <a:blipFill rotWithShape="1">
                <a:blip r:embed="rId6"/>
                <a:stretch>
                  <a:fillRect l="-2394" b="-2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95554" y="4108580"/>
                <a:ext cx="4443005" cy="22159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Repair list: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𝑜𝑝𝑡𝑖𝑜𝑛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𝑟𝑒𝑝𝑙𝑎𝑐𝑒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𝑤𝑖𝑡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𝑜𝑝𝑡𝑖𝑜𝑛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𝑒𝑝𝑙𝑎𝑐𝑒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𝑤𝑖𝑡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554" y="4108580"/>
                <a:ext cx="4443005" cy="2215991"/>
              </a:xfrm>
              <a:prstGeom prst="rect">
                <a:avLst/>
              </a:prstGeom>
              <a:blipFill rotWithShape="1">
                <a:blip r:embed="rId7"/>
                <a:stretch>
                  <a:fillRect l="-2189" t="-21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1861457" y="4715691"/>
            <a:ext cx="15871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306978" y="3507377"/>
                <a:ext cx="1600200" cy="20706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600" dirty="0" smtClean="0"/>
                  <a:t>At this point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a:rPr lang="en-US" sz="2600" b="0" i="1" smtClean="0">
                        <a:latin typeface="Cambria Math"/>
                      </a:rPr>
                      <m:t>9</m:t>
                    </m:r>
                  </m:oMath>
                </a14:m>
                <a:endParaRPr lang="he-IL" sz="26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8" y="3507377"/>
                <a:ext cx="1600200" cy="207067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bat chen\AppData\Local\Microsoft\Windows\INetCache\IE\LXXPL7EQ\like_green_facebook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26" y="5052793"/>
            <a:ext cx="525257" cy="5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391503" y="3089366"/>
            <a:ext cx="1685108" cy="17569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Note: Repairs are </a:t>
            </a:r>
            <a:r>
              <a:rPr lang="en-US" b="1" dirty="0" smtClean="0"/>
              <a:t>minimal</a:t>
            </a:r>
            <a:endParaRPr lang="he-IL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86616" y="792952"/>
            <a:ext cx="301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77688" y="1852747"/>
                <a:ext cx="4324129" cy="4493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600" b="0" dirty="0" smtClean="0"/>
                  <a:t>;</a:t>
                </a:r>
              </a:p>
              <a:p>
                <a:r>
                  <a:rPr lang="en-US" sz="26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/>
                  <a:t>9.</a:t>
                </a:r>
                <a:r>
                  <a:rPr lang="en-US" sz="26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    }</a:t>
                </a:r>
                <a:endParaRPr lang="en-US" sz="26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88" y="1852747"/>
                <a:ext cx="4324129" cy="4493538"/>
              </a:xfrm>
              <a:prstGeom prst="rect">
                <a:avLst/>
              </a:prstGeom>
              <a:blipFill rotWithShape="1">
                <a:blip r:embed="rId2"/>
                <a:stretch>
                  <a:fillRect l="-2394" b="-2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95556" y="1852747"/>
                <a:ext cx="4443003" cy="24929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Mutation list: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+ with –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:r>
                  <a:rPr lang="en-US" sz="2600" dirty="0">
                    <a:solidFill>
                      <a:schemeClr val="bg1"/>
                    </a:solidFill>
                  </a:rPr>
                  <a:t>– with +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Increase constants by 1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556" y="1852747"/>
                <a:ext cx="4443003" cy="2492990"/>
              </a:xfrm>
              <a:prstGeom prst="rect">
                <a:avLst/>
              </a:prstGeom>
              <a:blipFill rotWithShape="1">
                <a:blip r:embed="rId3"/>
                <a:stretch>
                  <a:fillRect l="-2189" t="-1946" b="-48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84219" y="1851282"/>
                <a:ext cx="4324129" cy="449353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solidFill>
                              <a:srgbClr val="1D5253"/>
                            </a:solidFill>
                            <a:highlight>
                              <a:srgbClr val="FFFF00"/>
                            </a:highlight>
                            <a:latin typeface="Cambria Math"/>
                            <a:ea typeface="Calibri"/>
                            <a:cs typeface="Arial"/>
                          </a:rPr>
                          <m:t>9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1D5253"/>
                        </a:solidFill>
                        <a:highlight>
                          <a:srgbClr val="FFFF00"/>
                        </a:highlight>
                        <a:latin typeface="Cambria Math"/>
                        <a:ea typeface="Calibri"/>
                        <a:cs typeface="Arial"/>
                      </a:rPr>
                      <m:t>10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600" b="0" dirty="0" smtClean="0"/>
                  <a:t>;</a:t>
                </a:r>
              </a:p>
              <a:p>
                <a:r>
                  <a:rPr lang="en-US" sz="26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600" dirty="0" smtClean="0"/>
                  <a:t>9.</a:t>
                </a:r>
                <a:r>
                  <a:rPr lang="en-US" sz="26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    }</a:t>
                </a:r>
                <a:endParaRPr lang="en-US" sz="26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19" y="1851282"/>
                <a:ext cx="4324129" cy="4493538"/>
              </a:xfrm>
              <a:prstGeom prst="rect">
                <a:avLst/>
              </a:prstGeom>
              <a:blipFill rotWithShape="1">
                <a:blip r:embed="rId4"/>
                <a:stretch>
                  <a:fillRect l="-2394" b="-24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1861457" y="4715691"/>
            <a:ext cx="15871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117566" y="3709851"/>
                <a:ext cx="1789611" cy="186819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600" dirty="0" smtClean="0"/>
                  <a:t>At this point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a:rPr lang="en-US" sz="2600" b="0" i="1" smtClean="0">
                        <a:latin typeface="Cambria Math"/>
                      </a:rPr>
                      <m:t>10</m:t>
                    </m:r>
                  </m:oMath>
                </a14:m>
                <a:endParaRPr lang="he-IL" sz="2600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6" y="3709851"/>
                <a:ext cx="1789611" cy="1868199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:\Users\bat chen\AppData\Local\Microsoft\Windows\INetCache\IE\LXXPL7EQ\like_green_facebook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26" y="5052793"/>
            <a:ext cx="525257" cy="5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2723442" y="4729373"/>
            <a:ext cx="9740537" cy="755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Finding all correct programs</a:t>
            </a:r>
          </a:p>
          <a:p>
            <a:r>
              <a:rPr lang="en-US" sz="4000" dirty="0" smtClean="0"/>
              <a:t>from a finite set of programs</a:t>
            </a:r>
            <a:endParaRPr lang="he-IL" sz="40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23442" y="4726471"/>
            <a:ext cx="9740537" cy="755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Finding all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unsatisfiable</a:t>
            </a:r>
            <a:r>
              <a:rPr lang="en-US" sz="4000" dirty="0" smtClean="0">
                <a:solidFill>
                  <a:srgbClr val="FF0000"/>
                </a:solidFill>
              </a:rPr>
              <a:t> constraint sets </a:t>
            </a:r>
          </a:p>
          <a:p>
            <a:r>
              <a:rPr lang="en-US" sz="4000" dirty="0" smtClean="0"/>
              <a:t>from a finite set of </a:t>
            </a:r>
            <a:r>
              <a:rPr lang="en-US" sz="4000" dirty="0" smtClean="0">
                <a:solidFill>
                  <a:srgbClr val="FF0000"/>
                </a:solidFill>
              </a:rPr>
              <a:t>constraint sets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 smtClean="0"/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Overview of our approach</a:t>
            </a:r>
            <a:endParaRPr lang="he-I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blog.phonehouse.es/wp-content/uploads/2015/01/cabez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37" y="2474548"/>
            <a:ext cx="1417834" cy="14251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5640" y="4527378"/>
            <a:ext cx="3001966" cy="507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/>
              <a:t>Input: </a:t>
            </a:r>
          </a:p>
          <a:p>
            <a:pPr algn="ctr"/>
            <a:r>
              <a:rPr lang="en-US" sz="2600" dirty="0" smtClean="0"/>
              <a:t>a buggy</a:t>
            </a:r>
          </a:p>
          <a:p>
            <a:pPr algn="ctr"/>
            <a:r>
              <a:rPr lang="en-US" sz="2600" dirty="0" smtClean="0"/>
              <a:t>program</a:t>
            </a:r>
            <a:endParaRPr lang="he-IL" sz="2600" dirty="0"/>
          </a:p>
        </p:txBody>
      </p:sp>
      <p:pic>
        <p:nvPicPr>
          <p:cNvPr id="6" name="Picture 4" descr="http://icons.iconarchive.com/icons/icons-land/medical/256/Body-DNA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96" y="2474548"/>
            <a:ext cx="1425144" cy="14251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3.gstatic.com/images?q=tbn:ANd9GcR5nx8K4VSSdytMbELQLMJvBI1UpI_p_7cFuDkL_emrcwfhW8s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69" y="2474548"/>
            <a:ext cx="1425144" cy="14251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12442" y="2807574"/>
                <a:ext cx="2931968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𝑟𝑒𝑝𝑙𝑎𝑐𝑒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𝑜𝑝𝑒𝑟𝑎𝑡𝑜𝑟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𝑤𝑖𝑡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𝑟𝑒𝑝𝑙𝑎𝑐𝑒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𝑜𝑝𝑒𝑟𝑎𝑡𝑜𝑟</m:t>
                      </m:r>
                      <m:r>
                        <a:rPr lang="en-US" sz="1400" b="0" i="1" smtClean="0">
                          <a:latin typeface="Cambria Math"/>
                        </a:rPr>
                        <m:t> 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𝑤𝑖𝑡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dirty="0" smtClean="0"/>
              </a:p>
              <a:p>
                <a:r>
                  <a:rPr lang="en-US" sz="1400" b="0" dirty="0" smtClean="0"/>
                  <a:t>…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442" y="2807574"/>
                <a:ext cx="2931968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207" b="-650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3117606" y="3996825"/>
            <a:ext cx="2218445" cy="729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/>
              <a:t>Translation</a:t>
            </a:r>
          </a:p>
          <a:p>
            <a:pPr algn="ctr"/>
            <a:endParaRPr lang="he-IL" sz="2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94590" y="3996414"/>
            <a:ext cx="2218445" cy="729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/>
              <a:t>Mutation</a:t>
            </a:r>
          </a:p>
          <a:p>
            <a:pPr algn="ctr"/>
            <a:endParaRPr lang="he-IL" sz="2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26659" y="3990292"/>
            <a:ext cx="2218445" cy="729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/>
              <a:t>Repair</a:t>
            </a:r>
          </a:p>
          <a:p>
            <a:pPr algn="ctr"/>
            <a:endParaRPr lang="he-IL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0417" y="2065165"/>
                <a:ext cx="3001966" cy="24622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14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b="0" dirty="0" smtClean="0"/>
                  <a:t>;</a:t>
                </a:r>
              </a:p>
              <a:p>
                <a:r>
                  <a:rPr lang="en-US" sz="14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4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1400" dirty="0" smtClean="0"/>
                  <a:t>9.</a:t>
                </a: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400" b="0" dirty="0" smtClean="0"/>
              </a:p>
              <a:p>
                <a:r>
                  <a:rPr lang="en-US" sz="1400" dirty="0" smtClean="0"/>
                  <a:t>    }</a:t>
                </a:r>
                <a:endParaRPr lang="en-US" sz="14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17" y="2065165"/>
                <a:ext cx="3001966" cy="2462213"/>
              </a:xfrm>
              <a:prstGeom prst="rect">
                <a:avLst/>
              </a:prstGeom>
              <a:blipFill rotWithShape="0">
                <a:blip r:embed="rId6"/>
                <a:stretch>
                  <a:fillRect l="-610" b="-14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8673505" y="3601642"/>
            <a:ext cx="3439267" cy="918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2600" dirty="0" smtClean="0"/>
              <a:t>Output: </a:t>
            </a:r>
          </a:p>
          <a:p>
            <a:pPr algn="ctr" rtl="0"/>
            <a:r>
              <a:rPr lang="en-US" sz="2600" dirty="0" smtClean="0"/>
              <a:t>All </a:t>
            </a:r>
            <a:r>
              <a:rPr lang="en-US" sz="2600" b="1" dirty="0" smtClean="0"/>
              <a:t>minimal</a:t>
            </a:r>
            <a:r>
              <a:rPr lang="en-US" sz="2600" dirty="0" smtClean="0"/>
              <a:t> repairs,</a:t>
            </a:r>
          </a:p>
          <a:p>
            <a:pPr algn="ctr" rtl="0"/>
            <a:r>
              <a:rPr lang="en-US" sz="2600" dirty="0" smtClean="0"/>
              <a:t>sorted by size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918394" y="2987272"/>
            <a:ext cx="383094" cy="4782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ight Arrow 15"/>
          <p:cNvSpPr/>
          <p:nvPr/>
        </p:nvSpPr>
        <p:spPr>
          <a:xfrm>
            <a:off x="3075722" y="3013256"/>
            <a:ext cx="383094" cy="4782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ight Arrow 16"/>
          <p:cNvSpPr/>
          <p:nvPr/>
        </p:nvSpPr>
        <p:spPr>
          <a:xfrm>
            <a:off x="6749971" y="2987272"/>
            <a:ext cx="383094" cy="4782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ight Arrow 17"/>
          <p:cNvSpPr/>
          <p:nvPr/>
        </p:nvSpPr>
        <p:spPr>
          <a:xfrm>
            <a:off x="8592954" y="2937784"/>
            <a:ext cx="383094" cy="47824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0" grpId="0"/>
      <p:bldP spid="9" grpId="0"/>
      <p:bldP spid="10" grpId="0"/>
      <p:bldP spid="11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4952" y="792952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Translation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20" descr="http://blog.phonehouse.es/wp-content/uploads/2015/01/cabez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2" y="155891"/>
            <a:ext cx="1417834" cy="14251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809206" y="1852747"/>
            <a:ext cx="10030097" cy="1798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Goal: Translate the program into a set of constraints which is </a:t>
            </a:r>
            <a:r>
              <a:rPr lang="en-US" sz="2600" b="1" dirty="0" smtClean="0"/>
              <a:t>satisfiable </a:t>
            </a:r>
            <a:r>
              <a:rPr lang="en-US" sz="2600" b="1" dirty="0" smtClean="0"/>
              <a:t>iff</a:t>
            </a:r>
            <a:r>
              <a:rPr lang="en-US" sz="2600" b="1" dirty="0" smtClean="0"/>
              <a:t> the program has a bug </a:t>
            </a:r>
            <a:r>
              <a:rPr lang="en-US" sz="2600" dirty="0" smtClean="0"/>
              <a:t>(i.e. there exists an input for which an assertion fails)</a:t>
            </a:r>
            <a:endParaRPr lang="he-IL" sz="26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14742" y="3180588"/>
            <a:ext cx="5104367" cy="2442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Work by Clarke et al. from 2004 </a:t>
            </a:r>
          </a:p>
          <a:p>
            <a:pPr rtl="0"/>
            <a:r>
              <a:rPr lang="en-US" sz="2600" dirty="0" smtClean="0"/>
              <a:t>(CBMC)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600" dirty="0" smtClean="0"/>
              <a:t>Simplification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600" dirty="0" smtClean="0"/>
              <a:t>Unwinding of loops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600" dirty="0" smtClean="0"/>
              <a:t>Conversion to SSA</a:t>
            </a:r>
          </a:p>
          <a:p>
            <a:pPr rtl="0"/>
            <a:endParaRPr lang="he-IL" sz="2600" dirty="0"/>
          </a:p>
        </p:txBody>
      </p:sp>
      <p:sp>
        <p:nvSpPr>
          <p:cNvPr id="2" name="Oval 1"/>
          <p:cNvSpPr/>
          <p:nvPr/>
        </p:nvSpPr>
        <p:spPr>
          <a:xfrm>
            <a:off x="6165670" y="3866076"/>
            <a:ext cx="2423160" cy="1214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dirty="0" smtClean="0"/>
              <a:t>Correctness is bounded</a:t>
            </a:r>
            <a:endParaRPr lang="he-IL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4952" y="792952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Translation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77688" y="1852747"/>
                <a:ext cx="4324129" cy="52937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5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 {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500" b="0" i="1" dirty="0" smtClean="0">
                  <a:latin typeface="Cambria Math"/>
                </a:endParaRPr>
              </a:p>
              <a:p>
                <a:r>
                  <a:rPr lang="en-US" sz="2500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𝑧</m:t>
                    </m:r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𝑧</m:t>
                    </m:r>
                    <m:r>
                      <a:rPr lang="en-US" sz="2500" b="0" i="1" smtClean="0">
                        <a:latin typeface="Cambria Math"/>
                      </a:rPr>
                      <m:t>−</m:t>
                    </m:r>
                    <m:r>
                      <a:rPr lang="en-US" sz="25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500" b="0" dirty="0" smtClean="0"/>
                  <a:t>;</a:t>
                </a:r>
              </a:p>
              <a:p>
                <a:r>
                  <a:rPr lang="en-US" sz="25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500" dirty="0" smtClean="0"/>
                  <a:t>9.</a:t>
                </a:r>
                <a:r>
                  <a:rPr lang="en-US" sz="25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5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88" y="1852747"/>
                <a:ext cx="4324129" cy="5293757"/>
              </a:xfrm>
              <a:prstGeom prst="rect">
                <a:avLst/>
              </a:prstGeom>
              <a:blipFill rotWithShape="1">
                <a:blip r:embed="rId2"/>
                <a:stretch>
                  <a:fillRect l="-22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25906" y="2548698"/>
                <a:ext cx="2707497" cy="4924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5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06" y="2548698"/>
                <a:ext cx="2707497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76323" y="4451237"/>
                <a:ext cx="2310383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5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323" y="4451237"/>
                <a:ext cx="231038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11534" y="4845310"/>
                <a:ext cx="1986643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5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34" y="4845310"/>
                <a:ext cx="1986643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45499" y="5209099"/>
                <a:ext cx="231585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5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99" y="5209099"/>
                <a:ext cx="231585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95286" y="5602529"/>
                <a:ext cx="1598022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5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286" y="5602529"/>
                <a:ext cx="1598022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01817" y="2978702"/>
                <a:ext cx="231038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17" y="2978702"/>
                <a:ext cx="2310384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04861" y="3663895"/>
                <a:ext cx="145215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5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61" y="3663895"/>
                <a:ext cx="1452154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96448" y="4014612"/>
                <a:ext cx="277368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5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48" y="4014612"/>
                <a:ext cx="2773680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http://blog.phonehouse.es/wp-content/uploads/2015/01/cabeza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2" y="155891"/>
            <a:ext cx="1417834" cy="14251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674" y="792952"/>
            <a:ext cx="317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Mutation</a:t>
            </a:r>
            <a:endParaRPr lang="en-US" sz="54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77688" y="1852747"/>
                <a:ext cx="4324129" cy="52937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500" b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1.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2.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3.	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4.	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} 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{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5.	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6.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7.  	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 {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500" b="0" i="1" dirty="0" smtClean="0">
                  <a:latin typeface="Cambria Math"/>
                </a:endParaRPr>
              </a:p>
              <a:p>
                <a:r>
                  <a:rPr lang="en-US" sz="2500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𝑧</m:t>
                    </m:r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𝑧</m:t>
                    </m:r>
                    <m:r>
                      <a:rPr lang="en-US" sz="2500" b="0" i="1" smtClean="0">
                        <a:latin typeface="Cambria Math"/>
                      </a:rPr>
                      <m:t>−</m:t>
                    </m:r>
                    <m:r>
                      <a:rPr lang="en-US" sz="25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500" b="0" dirty="0" smtClean="0"/>
                  <a:t>;</a:t>
                </a:r>
              </a:p>
              <a:p>
                <a:r>
                  <a:rPr lang="en-US" sz="25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b="0" dirty="0" smtClean="0"/>
                  <a:t>8. 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𝑎𝑠𝑠𝑒𝑟𝑡</m:t>
                    </m:r>
                    <m:d>
                      <m:dPr>
                        <m:ctrlP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500" dirty="0" smtClean="0"/>
                  <a:t>9.</a:t>
                </a:r>
                <a:r>
                  <a:rPr lang="en-US" sz="25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500" b="0" dirty="0" smtClean="0"/>
              </a:p>
              <a:p>
                <a:r>
                  <a:rPr lang="en-US" sz="25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5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88" y="1852747"/>
                <a:ext cx="4324129" cy="5293757"/>
              </a:xfrm>
              <a:prstGeom prst="rect">
                <a:avLst/>
              </a:prstGeom>
              <a:blipFill rotWithShape="1">
                <a:blip r:embed="rId2"/>
                <a:stretch>
                  <a:fillRect l="-22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25906" y="2548698"/>
                <a:ext cx="2707497" cy="4924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5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06" y="2548698"/>
                <a:ext cx="2707497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76323" y="4451237"/>
                <a:ext cx="2310383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5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323" y="4451237"/>
                <a:ext cx="231038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11534" y="4845310"/>
                <a:ext cx="1986643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5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34" y="4845310"/>
                <a:ext cx="1986643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45499" y="5209099"/>
                <a:ext cx="231585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5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99" y="5209099"/>
                <a:ext cx="231585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95286" y="5602529"/>
                <a:ext cx="1598022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5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286" y="5602529"/>
                <a:ext cx="1598022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01817" y="2978702"/>
                <a:ext cx="231038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17" y="2978702"/>
                <a:ext cx="2310384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04861" y="3663895"/>
                <a:ext cx="145215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5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61" y="3663895"/>
                <a:ext cx="1452154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96448" y="4014612"/>
                <a:ext cx="2773680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5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48" y="4014612"/>
                <a:ext cx="2773680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26831" y="208176"/>
                <a:ext cx="3117124" cy="20928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r>
                  <a:rPr lang="en-US" sz="2600" b="0" dirty="0" smtClean="0"/>
                  <a:t>Mutation list: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+ with –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:r>
                  <a:rPr lang="en-US" sz="2600" dirty="0">
                    <a:solidFill>
                      <a:schemeClr val="bg1"/>
                    </a:solidFill>
                  </a:rPr>
                  <a:t>– with +</a:t>
                </a: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pPr lvl="0"/>
                <a:r>
                  <a:rPr lang="en-US" sz="2600" dirty="0" smtClean="0">
                    <a:solidFill>
                      <a:schemeClr val="bg1"/>
                    </a:solidFill>
                  </a:rPr>
                  <a:t>  Replace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831" y="208176"/>
                <a:ext cx="3117124" cy="2092881"/>
              </a:xfrm>
              <a:prstGeom prst="rect">
                <a:avLst/>
              </a:prstGeom>
              <a:blipFill rotWithShape="1">
                <a:blip r:embed="rId11"/>
                <a:stretch>
                  <a:fillRect l="-3113" t="-2319" b="-60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6119" y="2544173"/>
                <a:ext cx="9280667" cy="4722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100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119" y="2544173"/>
                <a:ext cx="9280667" cy="472245"/>
              </a:xfrm>
              <a:prstGeom prst="rect">
                <a:avLst/>
              </a:prstGeom>
              <a:blipFill rotWithShape="1">
                <a:blip r:embed="rId12"/>
                <a:stretch>
                  <a:fillRect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21076" y="2977892"/>
                <a:ext cx="5751138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076" y="2977892"/>
                <a:ext cx="5751138" cy="4770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01869" y="3663895"/>
                <a:ext cx="2936416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69" y="3663895"/>
                <a:ext cx="2936416" cy="4770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49262" y="4453159"/>
                <a:ext cx="5760457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sz="2500" dirty="0">
                          <a:solidFill>
                            <a:schemeClr val="accent1"/>
                          </a:solidFill>
                        </a:rPr>
                        <m:t>}</m:t>
                      </m:r>
                    </m:oMath>
                  </m:oMathPara>
                </a14:m>
                <a:endParaRPr lang="en-US" sz="2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62" y="4453159"/>
                <a:ext cx="5760457" cy="4770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69162" y="4839184"/>
                <a:ext cx="5760457" cy="4770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  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50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162" y="4839184"/>
                <a:ext cx="5760457" cy="4770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70874" y="3093309"/>
                <a:ext cx="33080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he-I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74" y="3093309"/>
                <a:ext cx="330806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42593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32736" y="2957136"/>
                <a:ext cx="2848884" cy="6630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500" i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mbria Math"/>
                          <a:ea typeface="Calibri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736" y="2957136"/>
                <a:ext cx="2848884" cy="66300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 descr="http://icons.iconarchive.com/icons/icons-land/medical/256/Body-DNA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" y="80380"/>
            <a:ext cx="1425144" cy="14251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3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" grpId="0" animBg="1"/>
      <p:bldP spid="2" grpId="1" animBg="1"/>
      <p:bldP spid="30" grpId="0"/>
      <p:bldP spid="30" grpId="1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0</TotalTime>
  <Words>1504</Words>
  <Application>Microsoft Office PowerPoint</Application>
  <PresentationFormat>Custom</PresentationFormat>
  <Paragraphs>309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FLOWERS 16X9</vt:lpstr>
      <vt:lpstr>Sound and Complete Mutation-Based Program Repair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2016-03-29T15:02:57Z</dcterms:created>
  <dcterms:modified xsi:type="dcterms:W3CDTF">2016-11-10T05:25:03Z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